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2" r:id="rId4"/>
    <p:sldId id="264" r:id="rId5"/>
    <p:sldId id="267" r:id="rId6"/>
    <p:sldId id="263" r:id="rId7"/>
    <p:sldId id="268" r:id="rId8"/>
    <p:sldId id="269" r:id="rId9"/>
    <p:sldId id="281" r:id="rId10"/>
    <p:sldId id="282" r:id="rId11"/>
    <p:sldId id="270" r:id="rId12"/>
    <p:sldId id="275" r:id="rId13"/>
    <p:sldId id="271" r:id="rId14"/>
    <p:sldId id="272" r:id="rId15"/>
    <p:sldId id="273" r:id="rId16"/>
    <p:sldId id="256" r:id="rId17"/>
    <p:sldId id="261" r:id="rId18"/>
    <p:sldId id="265" r:id="rId19"/>
    <p:sldId id="266" r:id="rId20"/>
    <p:sldId id="274" r:id="rId21"/>
    <p:sldId id="259" r:id="rId22"/>
    <p:sldId id="260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49" d="100"/>
          <a:sy n="49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1854D-9FB2-4703-B65A-25AC71CA70A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B1695-9EFD-428A-862A-B6D6335F3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BD2FB-D87D-4F10-AF54-35E46819E4DE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245F-3FA1-43C4-B0FA-1CCD9192AE87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7530-AD30-4E43-8AC8-13DC7A0A0975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FBC3-30D3-47A1-A3A4-505C2AAEC02D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BDC4A-71D0-41CE-818E-48C592984682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6A01-97FA-4D2B-B670-6B6F71AD99B9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B231-DCE5-4658-9606-127CC8C48BC8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E03F-EC4C-46EB-8D0A-6930B389694E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8579-30DC-4AB5-9E81-C11C0EC8F8DA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B19D7-D51B-4A84-A7AD-423BA994071A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59AB-FF78-44E6-A9DF-2A37EDF9791D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D742-7AC0-4F11-AA14-E9A8E3DEB24D}" type="datetime1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8906E-423F-4028-900B-DC282919AD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"Men's Club Minor League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Player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development" 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Building a Pipeline of Future Men's Club Executive Board Candidates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_MG_671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1082040"/>
            <a:ext cx="6972300" cy="5577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638800"/>
            <a:ext cx="575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How deep is your bench? Do you have a succession plan?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6019800"/>
            <a:ext cx="48610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Think tank ideas for discussion at St. Louis Club Training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March 23, 2014. Prepared by M. Green</a:t>
            </a:r>
            <a:r>
              <a:rPr lang="en-US" b="1" dirty="0" smtClean="0">
                <a:solidFill>
                  <a:schemeClr val="bg1"/>
                </a:solidFill>
              </a:rPr>
              <a:t>berg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1722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MARCH 23, 2014 WORKSHOP AT KOL RINAH- PARTICIPANT INPUT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077200" cy="54476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AA</a:t>
            </a:r>
            <a:r>
              <a:rPr lang="en-US" dirty="0" smtClean="0"/>
              <a:t>- ENGAGING MEN WHO ARE MEMBERS, HAVE ATTENDED A FEW EVENTS. </a:t>
            </a:r>
          </a:p>
          <a:p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Sub co-chair event recognition (Scotch/</a:t>
            </a:r>
            <a:r>
              <a:rPr lang="en-US" dirty="0" err="1" smtClean="0"/>
              <a:t>Sukkah</a:t>
            </a:r>
            <a:r>
              <a:rPr lang="en-US" dirty="0" smtClean="0"/>
              <a:t>, Dad &amp; Kid Breakfast)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“Bring a Friend” / Convenience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Attend events regularly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Survey member/potential member interests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Develop fun, memorable programs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Targeted asking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Follow up – Opinions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Don’t over commit, or ask, or over sell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FUN!!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Low cost or no admission charge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Diversity of Club programs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Small groups/Community </a:t>
            </a:r>
            <a:r>
              <a:rPr lang="en-US" dirty="0" err="1" smtClean="0"/>
              <a:t>Chavarot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HMV – Focused topics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Time considerations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Sports oriented programming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Plan child friendly events </a:t>
            </a:r>
          </a:p>
          <a:p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1722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CREATE YOUR OWN  MINOR LEAGUE SYSTEM - CONTINUED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077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AAA-</a:t>
            </a:r>
            <a:r>
              <a:rPr lang="en-US" sz="2000" b="1" dirty="0" smtClean="0"/>
              <a:t>  </a:t>
            </a:r>
          </a:p>
          <a:p>
            <a:r>
              <a:rPr lang="en-US" b="1" dirty="0" smtClean="0"/>
              <a:t>ENTRY LEVEL EXEC. BOARD POSITIONS</a:t>
            </a:r>
            <a:r>
              <a:rPr lang="en-US" dirty="0" smtClean="0"/>
              <a:t>- SHADOW VP’S TO LEARN ROPES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RECORDING SECRETARY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CORRESPONDING SECRETARY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FINANCIAL SECRETARY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CREATE A CABINET-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THEY WORK ON TASKS FOR EXECUTIVE BOARD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BECOME COMMITTEES FOR MEMBERSHIP, PROGRAMMING, WAYS AND MEANS ETC.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61722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CREATE DEPTH WHILE IN THE MAJORS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MAJOR LEAGUE EXPERIENCE GATHERING METHODS: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ROTATE VPS </a:t>
            </a:r>
            <a:r>
              <a:rPr lang="en-US" dirty="0" smtClean="0"/>
              <a:t>INTO DIFFERENT POSITIONS BEFORE ELEVATING TO EXEC. VP.</a:t>
            </a:r>
          </a:p>
          <a:p>
            <a:r>
              <a:rPr lang="en-US" dirty="0" smtClean="0"/>
              <a:t>2 YEARS EACH 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PROGRAMS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WAYS AND MEANS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MEMBERSHIP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RITUAL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EXECUTIVE VP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LEADS BOARD MEETINGS IN YEAR TWO OF CURRENT PRESIDENCY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MANAGES  A NEW IMPACT MAKING INITATIVE AND TEAM ASSIGNED TO 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162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FUNDAMENTAL TOOLS FOR DEVELOPING OFFICERS AND BOARD MEMBERS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5147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FJMC CLUB OFFICER </a:t>
            </a:r>
            <a:r>
              <a:rPr lang="en-US" b="1" dirty="0" smtClean="0">
                <a:solidFill>
                  <a:srgbClr val="FF0000"/>
                </a:solidFill>
              </a:rPr>
              <a:t>TRAINING MANUAL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SEND FUTURE OFFICERS TO </a:t>
            </a:r>
            <a:r>
              <a:rPr lang="en-US" b="1" dirty="0" smtClean="0"/>
              <a:t>CONVENTION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SEND MEN TO</a:t>
            </a:r>
            <a:r>
              <a:rPr lang="en-US" b="1" dirty="0" smtClean="0"/>
              <a:t> RETREAT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BRING IN FJMC COACHES </a:t>
            </a:r>
            <a:r>
              <a:rPr lang="en-US" dirty="0" smtClean="0"/>
              <a:t>ETC.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GIVE THEM ASSIGNMENTS AS CABINET OR COMMITTEE MEMBERS </a:t>
            </a:r>
            <a:r>
              <a:rPr lang="en-US" b="1" dirty="0" smtClean="0">
                <a:solidFill>
                  <a:srgbClr val="FF0000"/>
                </a:solidFill>
              </a:rPr>
              <a:t>– LEARN ON THE JOB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772400" cy="67710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DEVELOPING OFFICERS AND BOARD MEMBERS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WHO DOES ALL OF THIS AND WHAT TOOLS TO USE???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7772400" cy="36933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FORM A TEAM OF COACHES AND MENTORS- </a:t>
            </a:r>
            <a:r>
              <a:rPr lang="en-US" b="1" u="sng" dirty="0" smtClean="0">
                <a:solidFill>
                  <a:srgbClr val="FF0000"/>
                </a:solidFill>
              </a:rPr>
              <a:t>USE PAST PRESIDENTS 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HAVE A PAST PRESIDENT STEP UP TO RUN THE SYSTEM AND A SMALL COMMITTEE OF OTHER PAST PRESIDENTS.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ASSIGN MEMBERS A PAST PRESIDENT TO LEARN FROM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CREATE SCORE CARDS </a:t>
            </a:r>
            <a:r>
              <a:rPr lang="en-US" b="1" dirty="0" smtClean="0"/>
              <a:t>TO GUIDE PAST PRESIDENTS AND NOMINATING COMMITTEE MEMBERS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LIST </a:t>
            </a:r>
            <a:r>
              <a:rPr lang="en-US" b="1" dirty="0" smtClean="0">
                <a:solidFill>
                  <a:srgbClr val="FF0000"/>
                </a:solidFill>
              </a:rPr>
              <a:t>CANDIDATE PAST OFFICES </a:t>
            </a:r>
            <a:r>
              <a:rPr lang="en-US" b="1" dirty="0" smtClean="0"/>
              <a:t>HELD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SKILL SETS HAVE, </a:t>
            </a:r>
            <a:r>
              <a:rPr lang="en-US" b="1" dirty="0" smtClean="0">
                <a:solidFill>
                  <a:srgbClr val="FF0000"/>
                </a:solidFill>
              </a:rPr>
              <a:t>SKILL SETS NEED</a:t>
            </a:r>
            <a:r>
              <a:rPr lang="en-US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TALK TO BOARD MEMBERS AND FIND OUT WHAT AMBITIONS THEY HAVE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8600" y="1066800"/>
          <a:ext cx="883929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8391410" imgH="4629285" progId="Excel.Sheet.12">
                  <p:embed/>
                </p:oleObj>
              </mc:Choice>
              <mc:Fallback>
                <p:oleObj name="Worksheet" r:id="rId4" imgW="8391410" imgH="4629285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8839298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381000"/>
            <a:ext cx="7772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PAST OFFICE EXPERIENCE SCORE CARD- EXAMPLE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6324600"/>
            <a:ext cx="5715000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AN OVERVIEW OF PLAYER DEVELOPMENT IN THE SYSTEM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18_edited-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09800" y="304800"/>
            <a:ext cx="4389596" cy="5547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19800"/>
            <a:ext cx="84582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OFFICERS NEED VISION AND TENACITY THAT CAN ELEVATE THE CLUB TO GREATNESS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MG_6123-Edi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5400" y="609600"/>
            <a:ext cx="6135439" cy="4909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791200"/>
            <a:ext cx="8001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OFFICERS SHOULD HAVE  AN </a:t>
            </a:r>
            <a:r>
              <a:rPr lang="en-US" b="1" dirty="0" smtClean="0">
                <a:solidFill>
                  <a:srgbClr val="FF0000"/>
                </a:solidFill>
              </a:rPr>
              <a:t>INNOVATIVE SPIRIT</a:t>
            </a:r>
            <a:r>
              <a:rPr lang="en-US" b="1" dirty="0" smtClean="0"/>
              <a:t>.  </a:t>
            </a:r>
          </a:p>
          <a:p>
            <a:pPr algn="ctr"/>
            <a:r>
              <a:rPr lang="en-US" b="1" dirty="0" smtClean="0"/>
              <a:t>WILLING TO TAKE RISK AND TRY NEW THINGS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MG_1992-Edi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09800" y="381000"/>
            <a:ext cx="4343400" cy="542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44" y="5943600"/>
            <a:ext cx="895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WILY VETERANS: </a:t>
            </a:r>
            <a:r>
              <a:rPr lang="en-US" b="1" dirty="0" smtClean="0">
                <a:solidFill>
                  <a:srgbClr val="FF0000"/>
                </a:solidFill>
              </a:rPr>
              <a:t>COMMUNICATE </a:t>
            </a:r>
            <a:r>
              <a:rPr lang="en-US" b="1" dirty="0" smtClean="0"/>
              <a:t>OPENLY. OFFER ENCOURAGEMENT AND GOSSIP SUCCESS!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MG_3363-Edit-Edi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0" y="609600"/>
            <a:ext cx="5878830" cy="4705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943600"/>
            <a:ext cx="466076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PLANNING AND ORGANIZATION </a:t>
            </a:r>
            <a:r>
              <a:rPr lang="en-US" b="1" dirty="0" smtClean="0"/>
              <a:t>IS KEY.</a:t>
            </a:r>
          </a:p>
          <a:p>
            <a:pPr algn="ctr"/>
            <a:r>
              <a:rPr lang="en-US" b="1" dirty="0" smtClean="0"/>
              <a:t>CAN DELEGATE AND ENCOURAGE </a:t>
            </a:r>
            <a:r>
              <a:rPr lang="en-US" b="1" dirty="0" smtClean="0">
                <a:solidFill>
                  <a:srgbClr val="FF0000"/>
                </a:solidFill>
              </a:rPr>
              <a:t>TEAM 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gallery8-13o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581025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410200"/>
            <a:ext cx="7391400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DO YOU IDENTIFY TALENT?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MEN THAT WILL MAKE IT HAPPEN FOR YOUR CLUB?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WHO DOES THE SCOUTING?   WHERE?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772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CREATE A SKILL SET- COMPETENCY SCORE CARD FOR CANDIDATES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397000"/>
          <a:ext cx="8229600" cy="309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/>
                <a:gridCol w="1005840"/>
                <a:gridCol w="1005840"/>
                <a:gridCol w="850393"/>
                <a:gridCol w="1161287"/>
                <a:gridCol w="1005840"/>
                <a:gridCol w="877827"/>
                <a:gridCol w="1316733"/>
              </a:tblGrid>
              <a:tr h="5282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Incumbent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Planning</a:t>
                      </a:r>
                      <a:r>
                        <a:rPr lang="en-US" sz="1200" baseline="0" dirty="0" smtClean="0"/>
                        <a:t>  &amp; Organizing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Sense of Urgency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Communi-cations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Innovative</a:t>
                      </a:r>
                      <a:r>
                        <a:rPr lang="en-US" sz="1200" baseline="0" dirty="0" smtClean="0"/>
                        <a:t> Spirit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Team work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Recommend-</a:t>
                      </a:r>
                      <a:r>
                        <a:rPr lang="en-US" sz="1200" dirty="0" err="1" smtClean="0"/>
                        <a:t>ations</a:t>
                      </a:r>
                      <a:endParaRPr lang="en-US" sz="1200" dirty="0"/>
                    </a:p>
                  </a:txBody>
                  <a:tcPr/>
                </a:tc>
              </a:tr>
              <a:tr h="428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4724400"/>
            <a:ext cx="830580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NEED TO CREATE CRITERIA FOR GUAGING STRENGTH  SUCH AS STRONG, AVERAGE OR  NEEDS IMPROVEMENT.</a:t>
            </a:r>
          </a:p>
          <a:p>
            <a:r>
              <a:rPr lang="en-US" sz="1400" b="1" dirty="0" smtClean="0"/>
              <a:t>SIMPLE BULLET POINTS CAN DO.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HAVE GROUP OF EX PRESIDENTS , OUTGOING PRESIDENT, EXEC. VP GRADE THEM.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CAVEAT- FORMER PRESIDENTS NEED TO BE ENGAGED  </a:t>
            </a:r>
            <a:endParaRPr lang="en-US" sz="1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5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0600" y="381000"/>
            <a:ext cx="6477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791200"/>
            <a:ext cx="73914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NEW OFFICERS NEED AGILITY AND  STRENGTH –</a:t>
            </a:r>
          </a:p>
          <a:p>
            <a:pPr algn="ctr"/>
            <a:r>
              <a:rPr lang="en-US" b="1" dirty="0" smtClean="0"/>
              <a:t>TO MANUVER AND ENDURE…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50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000" y="533400"/>
            <a:ext cx="69723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38800"/>
            <a:ext cx="7391400" cy="8617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TO HOLD THEIR OWN WHEN DEALING WITH OTHER ARMS OF THE SCHUL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WHOSE  SISTERHOOD IS THIS??!!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397000"/>
          <a:ext cx="8001000" cy="4904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41540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2015-2017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2017-2019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2019-2021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2021-2023</a:t>
                      </a:r>
                      <a:endParaRPr lang="en-US" sz="1400" dirty="0"/>
                    </a:p>
                  </a:txBody>
                  <a:tcPr/>
                </a:tc>
              </a:tr>
              <a:tr h="4154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President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4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Exec VP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4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VP Programs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9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VP Ways &amp;</a:t>
                      </a:r>
                      <a:r>
                        <a:rPr lang="en-US" sz="1600" baseline="0" dirty="0" smtClean="0"/>
                        <a:t> Means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4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VP Membership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5401">
                <a:tc>
                  <a:txBody>
                    <a:bodyPr/>
                    <a:lstStyle/>
                    <a:p>
                      <a:r>
                        <a:rPr lang="en-US" dirty="0" smtClean="0"/>
                        <a:t>VP Ritual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54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Treasuer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5401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 Secretary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5401">
                <a:tc>
                  <a:txBody>
                    <a:bodyPr/>
                    <a:lstStyle/>
                    <a:p>
                      <a:r>
                        <a:rPr lang="en-US" dirty="0" smtClean="0"/>
                        <a:t>Recording</a:t>
                      </a:r>
                      <a:r>
                        <a:rPr lang="en-US" baseline="0" dirty="0" smtClean="0"/>
                        <a:t> Secretary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381000"/>
            <a:ext cx="8001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STRIVE TO </a:t>
            </a:r>
            <a:r>
              <a:rPr lang="en-US" b="1" dirty="0" smtClean="0">
                <a:solidFill>
                  <a:srgbClr val="FF0000"/>
                </a:solidFill>
              </a:rPr>
              <a:t>CREATE SUCCESSION PLANS </a:t>
            </a:r>
            <a:r>
              <a:rPr lang="en-US" b="1" dirty="0" smtClean="0"/>
              <a:t>GOING OUT FOUR TERMS OF OFFICE.</a:t>
            </a:r>
          </a:p>
          <a:p>
            <a:pPr algn="ctr"/>
            <a:r>
              <a:rPr lang="en-US" b="1" dirty="0" smtClean="0"/>
              <a:t>LIST MULTIPLE CANDIDATES PER POSITION AS NEEDED.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"/>
            <a:ext cx="77724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CURRENT PRESIDENT MEETS WITH CURRENT AND FUTURE BOARD MEMBERS, ASK THEM ABOUT THEIR FUTURE PLANS, GOALS &amp; DESIRES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09770"/>
            <a:ext cx="7543800" cy="607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7696200" cy="61863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BREAK OUT DISCUSSION: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TAKE 15 MINUTES AND COLLECT IDEAS ON THE FOLLOWING:</a:t>
            </a:r>
          </a:p>
          <a:p>
            <a:endParaRPr lang="en-US" b="1" dirty="0" smtClean="0"/>
          </a:p>
          <a:p>
            <a:r>
              <a:rPr lang="en-US" b="1" u="sng" dirty="0" smtClean="0"/>
              <a:t>GROUP 1</a:t>
            </a:r>
          </a:p>
          <a:p>
            <a:r>
              <a:rPr lang="en-US" b="1" dirty="0" smtClean="0"/>
              <a:t>WHAT IS OUR SINGLE A MINOR LEAGUE SYSTEM (CONGREGANTS, NOT CLUB MEMBERS) TO RECRUIT THEM? WHAT IS WORKING AND WHAT NEEDS IMPROVEMENT?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u="sng" dirty="0" smtClean="0"/>
              <a:t>GROUP 2</a:t>
            </a:r>
          </a:p>
          <a:p>
            <a:r>
              <a:rPr lang="en-US" b="1" dirty="0" smtClean="0"/>
              <a:t>WHAT IS OUR  AA SYSTEM (MEMBERS)  IN OUR CLUB? WHAT IS WORKING AND WHAT NEEDS IMPROVEMENT?</a:t>
            </a:r>
          </a:p>
          <a:p>
            <a:endParaRPr lang="en-US" b="1" dirty="0" smtClean="0"/>
          </a:p>
          <a:p>
            <a:r>
              <a:rPr lang="en-US" b="1" u="sng" dirty="0" smtClean="0"/>
              <a:t>GROUP 3</a:t>
            </a:r>
          </a:p>
          <a:p>
            <a:r>
              <a:rPr lang="en-US" b="1" dirty="0" smtClean="0"/>
              <a:t>AAA- BOARD MEMBERS OR ENTRY LEVEL EXEC BOARD MEMBERS, HOW DO WE DEVELOP THEM?  WHAT IS WORKING?  WHAT NEEDS IMPROVEMENT?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APPOINT A SPOKES PERSON TO TELL US THE RESULTS IN A 3 MINUTE SUMMARY.  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WRAP – UP: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"Men's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Club Minor League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Player development“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 descr="_MG_9373-Edi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4495799" cy="35977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990600"/>
            <a:ext cx="388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CLUBS WITH LONGEVITY HAVE:</a:t>
            </a:r>
          </a:p>
          <a:p>
            <a:endParaRPr lang="en-US" dirty="0" smtClean="0"/>
          </a:p>
          <a:p>
            <a:r>
              <a:rPr lang="en-US" b="1" dirty="0" smtClean="0"/>
              <a:t>A PIPELINE OF LEADERS </a:t>
            </a:r>
          </a:p>
          <a:p>
            <a:endParaRPr lang="en-US" sz="1600" dirty="0" smtClean="0"/>
          </a:p>
          <a:p>
            <a:r>
              <a:rPr lang="en-US" sz="1600" dirty="0" smtClean="0"/>
              <a:t>WE DISCUSSED: </a:t>
            </a:r>
          </a:p>
          <a:p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PLANS FOR ATTRACTING AND DEVELOPING FUTURE LEADERS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KEEP SCORE ON WHO IS GETTING READY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FORMAL PROCESSES DESIRABLE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KEEPS THE NOMINATING COMMITTEE FROM FUMBLING AROUND FIGURING OUT WHO TO CALL.  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THOSE WHO DO NOT PLAN IN THIS AREA, MAY WISH THEY HAD.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7650" name="Picture 2" descr="C:\Users\Mike\Desktop\ToEmail\CRW_7756_JFRcrp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4038600" cy="50215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8534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PLEASE, DO NOT DROP THE BALL FOR YOUR CLUB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990600"/>
            <a:ext cx="396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23, 2014 TRAINING SESSION</a:t>
            </a:r>
          </a:p>
          <a:p>
            <a:endParaRPr lang="en-US" dirty="0" smtClean="0"/>
          </a:p>
          <a:p>
            <a:r>
              <a:rPr lang="en-US" dirty="0" smtClean="0"/>
              <a:t>THANK YOU TO 17 PARTICIPANTS:</a:t>
            </a:r>
          </a:p>
          <a:p>
            <a:r>
              <a:rPr lang="en-US" sz="1200" dirty="0" smtClean="0"/>
              <a:t>Mike Greenberg, Region Presenter</a:t>
            </a:r>
          </a:p>
          <a:p>
            <a:r>
              <a:rPr lang="en-US" sz="1200" dirty="0" err="1" smtClean="0"/>
              <a:t>Norwin</a:t>
            </a:r>
            <a:r>
              <a:rPr lang="en-US" sz="1200" dirty="0" smtClean="0"/>
              <a:t> </a:t>
            </a:r>
            <a:r>
              <a:rPr lang="en-US" sz="1200" dirty="0" err="1" smtClean="0"/>
              <a:t>Merens</a:t>
            </a:r>
            <a:r>
              <a:rPr lang="en-US" sz="1200" dirty="0" smtClean="0"/>
              <a:t>, Region</a:t>
            </a:r>
          </a:p>
          <a:p>
            <a:endParaRPr lang="en-US" sz="1200" dirty="0" smtClean="0"/>
          </a:p>
          <a:p>
            <a:r>
              <a:rPr lang="en-US" sz="1200" b="1" dirty="0" err="1" smtClean="0"/>
              <a:t>Kol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Rinah</a:t>
            </a:r>
            <a:r>
              <a:rPr lang="en-US" sz="1200" b="1" dirty="0" smtClean="0"/>
              <a:t>:</a:t>
            </a:r>
          </a:p>
          <a:p>
            <a:r>
              <a:rPr lang="en-US" sz="1200" dirty="0" smtClean="0"/>
              <a:t>Alan Schwartz</a:t>
            </a:r>
          </a:p>
          <a:p>
            <a:r>
              <a:rPr lang="en-US" sz="1200" dirty="0" smtClean="0"/>
              <a:t>Gary </a:t>
            </a:r>
            <a:r>
              <a:rPr lang="en-US" sz="1200" dirty="0" err="1" smtClean="0"/>
              <a:t>Kodner</a:t>
            </a:r>
            <a:endParaRPr lang="en-US" sz="1200" dirty="0" smtClean="0"/>
          </a:p>
          <a:p>
            <a:r>
              <a:rPr lang="en-US" sz="1200" dirty="0" smtClean="0"/>
              <a:t>Jerry </a:t>
            </a:r>
            <a:r>
              <a:rPr lang="en-US" sz="1200" dirty="0" err="1" smtClean="0"/>
              <a:t>Raskin</a:t>
            </a:r>
            <a:endParaRPr lang="en-US" sz="1200" dirty="0" smtClean="0"/>
          </a:p>
          <a:p>
            <a:r>
              <a:rPr lang="en-US" sz="1200" dirty="0" smtClean="0"/>
              <a:t>Mitch </a:t>
            </a:r>
            <a:r>
              <a:rPr lang="en-US" sz="1200" dirty="0" err="1" smtClean="0"/>
              <a:t>Shenker</a:t>
            </a:r>
            <a:endParaRPr lang="en-US" sz="1200" dirty="0" smtClean="0"/>
          </a:p>
          <a:p>
            <a:r>
              <a:rPr lang="en-US" sz="1200" dirty="0" smtClean="0"/>
              <a:t>Larry Goodman</a:t>
            </a:r>
          </a:p>
          <a:p>
            <a:r>
              <a:rPr lang="en-US" sz="1200" dirty="0" smtClean="0"/>
              <a:t>Dave </a:t>
            </a:r>
            <a:r>
              <a:rPr lang="en-US" sz="1200" dirty="0" err="1" smtClean="0"/>
              <a:t>Propper</a:t>
            </a:r>
            <a:endParaRPr lang="en-US" sz="1200" dirty="0" smtClean="0"/>
          </a:p>
          <a:p>
            <a:r>
              <a:rPr lang="en-US" sz="1200" dirty="0" smtClean="0"/>
              <a:t>Bob </a:t>
            </a:r>
            <a:r>
              <a:rPr lang="en-US" sz="1200" dirty="0" err="1" smtClean="0"/>
              <a:t>Olshan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dirty="0" err="1" smtClean="0"/>
              <a:t>Bnai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Amoona</a:t>
            </a:r>
            <a:r>
              <a:rPr lang="en-US" sz="1200" b="1" dirty="0" smtClean="0"/>
              <a:t>: </a:t>
            </a:r>
          </a:p>
          <a:p>
            <a:r>
              <a:rPr lang="en-US" sz="1200" dirty="0" smtClean="0"/>
              <a:t>Mark </a:t>
            </a:r>
            <a:r>
              <a:rPr lang="en-US" sz="1200" dirty="0" err="1" smtClean="0"/>
              <a:t>Givarz</a:t>
            </a:r>
            <a:endParaRPr lang="en-US" sz="1200" dirty="0" smtClean="0"/>
          </a:p>
          <a:p>
            <a:r>
              <a:rPr lang="en-US" sz="1200" dirty="0" smtClean="0"/>
              <a:t>Creighton Cohen</a:t>
            </a:r>
          </a:p>
          <a:p>
            <a:r>
              <a:rPr lang="en-US" sz="1200" dirty="0" smtClean="0"/>
              <a:t>Al Finkelstein</a:t>
            </a:r>
          </a:p>
          <a:p>
            <a:r>
              <a:rPr lang="en-US" sz="1200" dirty="0" smtClean="0"/>
              <a:t>Steve Goldman</a:t>
            </a:r>
          </a:p>
          <a:p>
            <a:r>
              <a:rPr lang="en-US" sz="1200" dirty="0" smtClean="0"/>
              <a:t>Neil Peters</a:t>
            </a:r>
          </a:p>
          <a:p>
            <a:r>
              <a:rPr lang="en-US" sz="1200" dirty="0" smtClean="0"/>
              <a:t>Max Brown</a:t>
            </a:r>
          </a:p>
          <a:p>
            <a:r>
              <a:rPr lang="en-US" sz="1200" dirty="0" smtClean="0"/>
              <a:t>Mark </a:t>
            </a:r>
            <a:r>
              <a:rPr lang="en-US" sz="1200" dirty="0" err="1" smtClean="0"/>
              <a:t>Gersten</a:t>
            </a:r>
            <a:endParaRPr lang="en-US" sz="1200" dirty="0" smtClean="0"/>
          </a:p>
          <a:p>
            <a:r>
              <a:rPr lang="en-US" sz="1200" dirty="0" smtClean="0"/>
              <a:t>Ed Herzog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MG_17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000" y="381000"/>
            <a:ext cx="6856903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172200"/>
            <a:ext cx="5345759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HOW DO YOU DEVELOP THE FUTURE CLUB LEADERS?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MG_279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8200" y="381000"/>
            <a:ext cx="6362700" cy="5090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791200"/>
            <a:ext cx="705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WHO COACHES THEM?  WHAT SKILL SETS DO YOU INSTILL UPON THEM?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4008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WHERE DO YOU START?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76400"/>
            <a:ext cx="6493829" cy="36933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THE CLUB NEEDS FUNDAMENTALS IN PLACE: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OFFICER ROLES AND RESPONSIBILITIES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PROCESS FOR NOMINATING OFFICERS AND HOLDING ELECTIONS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TERM OF OFFICE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MOST CLUBS HAVE THESE DEFINED IN BY LAWS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NO BY LAWS??  MAY CONSIDER PREPARING THEM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 CAN PROVIDE A TEMPLATE.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MG_40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90600" y="304801"/>
            <a:ext cx="619073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638800"/>
            <a:ext cx="700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FUTURE LEADERS STAY FOCUSED ON THE VISION AND GOALS AND DO  </a:t>
            </a:r>
          </a:p>
          <a:p>
            <a:r>
              <a:rPr lang="en-US" b="1" dirty="0" smtClean="0"/>
              <a:t>NOT STRAY FROM THE MISSION.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772400" cy="535531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NOMINATING COMMITTEE: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MAY NOT KNOW THE UP AND COMING MEN AND THEIR ACCOMPLISHMENTS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IS A TEMPORARY BODY- THEY CREATE THE SLATE AND DISBAND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/>
              <a:t>HAVE NO OBJECTIVE IN PEOPLE DEVELOPMENT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/>
              <a:t>HAVE NO LONG TERM SUCCESSION PLAN OR PROGRAM TO BUILD TALENT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MAY NOT KNOW THAT AN ENCUMBENT WANTS TO STAY PUT FOR ANOTHER 2 YEARS (IE TREASUER)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MAY NOT OFFER A POSITION TO A CURRENT BOARD MEMBER AND NOT TELL HIM BEFORE THE SLATE IS PUBLISHED. (A VERY POOR PRACTICE)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CURRENT EXECUTIVE BOARD: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FOCUSED MORE ON THE CLUB OPERATION AND LEARNING THE ROPES WHILE IN OFFICE.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MAY BE JUST KEEPING HEADS ABOVE WATER- NOT HAVE ENOUGH BODIES TO DO THE CURRENT JOB</a:t>
            </a:r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28600"/>
            <a:ext cx="64008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CLUBS MAY HAVE THE FUNDAMENTALS IN PLACE, </a:t>
            </a:r>
            <a:r>
              <a:rPr lang="en-US" b="1" dirty="0" smtClean="0">
                <a:solidFill>
                  <a:srgbClr val="FF0000"/>
                </a:solidFill>
              </a:rPr>
              <a:t>BUT THERE MAY BE OBSTACLES TO OVERCOME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17220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CREATE YOUR OWN  MINOR LEAGUE SYSTEM- A TO AAA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A-</a:t>
            </a:r>
            <a:r>
              <a:rPr lang="en-US" dirty="0" smtClean="0"/>
              <a:t>  </a:t>
            </a:r>
          </a:p>
          <a:p>
            <a:r>
              <a:rPr lang="en-US" dirty="0" smtClean="0"/>
              <a:t>MEN WHO ARE CONGREGANTS, BUT DO NOT BELONG TO THE CLUB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CALL THEM ON THE PHONE, INVITE THEM TO AN EVENT. PICK THEM UP AND TAKE THEM HOME.  DO NOT EMAIL OR TEXT, CALL!!!  BUILD RELATIONSHIPS &amp; MEMBERSHIP.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DEVELOP RELATIONSHIPS WITH MEN OF VARYING AGE. RAPPORT WILL HELP GET THEM INVOLVED</a:t>
            </a:r>
          </a:p>
          <a:p>
            <a:endParaRPr lang="en-US" dirty="0" smtClean="0"/>
          </a:p>
          <a:p>
            <a:r>
              <a:rPr lang="en-US" sz="2400" b="1" dirty="0" smtClean="0"/>
              <a:t>AA</a:t>
            </a:r>
            <a:r>
              <a:rPr lang="en-US" dirty="0" smtClean="0"/>
              <a:t>-  </a:t>
            </a:r>
          </a:p>
          <a:p>
            <a:r>
              <a:rPr lang="en-US" dirty="0" smtClean="0"/>
              <a:t>MEN WHO ARE MEMBERS, HAVE ATTENDED A FEW EVENTS- ASK THEM TO JOIN THE MITZVAH SQUAD.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 A SMALL TASK, A FAVOR, BUT ARE NOT ELECTED AND NEED NOT ATTEND MEETINGS.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CALL THEM ON THE PHONE, TAKE THEM TO COFFEE OR HAVE A BEER. ASK IF THEY CAN JUST DO A FEW SMALL THINGS FOR THE CLUB.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GET MENTIONED IN BULLETIN ARTICLES OR GIVEN SOME KIND OF RECOGNITION</a:t>
            </a:r>
          </a:p>
          <a:p>
            <a:endParaRPr lang="en-US" dirty="0" smtClean="0"/>
          </a:p>
          <a:p>
            <a:r>
              <a:rPr lang="en-US" sz="2000" b="1" dirty="0" smtClean="0"/>
              <a:t>CAN YOU THINK OF OTHER A, AA APPROACHES?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1722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MARCH 23, 2014 WORKSHOP AT KOL RINAH- PARTICIPANT INPUT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077200" cy="329320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A-</a:t>
            </a:r>
            <a:r>
              <a:rPr lang="en-US" dirty="0" smtClean="0"/>
              <a:t>   ENGAGING MEN WHO ARE CONGREGANTS, BUT DO NOT BELONG TO THE CLUB</a:t>
            </a:r>
          </a:p>
          <a:p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Engage non-members of synagogue – ECC parents, Day School, 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Personal calls/outreach to new members and ask how they can get engaged.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Dedicated programs specifically for new members.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Long-time </a:t>
            </a:r>
            <a:r>
              <a:rPr lang="en-US" dirty="0" err="1" smtClean="0"/>
              <a:t>shul</a:t>
            </a:r>
            <a:r>
              <a:rPr lang="en-US" dirty="0" smtClean="0"/>
              <a:t> members who are not active in men’s club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How do we change the mindset &amp; image?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How do we get guys to come back?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Plan events for all ages, including single guys.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Ask how men want to communicate – phone, email, FB, TW, Face-to-Face, etc.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06E-423F-4028-900B-DC282919AD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1389</Words>
  <Application>Microsoft Office PowerPoint</Application>
  <PresentationFormat>On-screen Show (4:3)</PresentationFormat>
  <Paragraphs>264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BrandaCom</cp:lastModifiedBy>
  <cp:revision>53</cp:revision>
  <dcterms:created xsi:type="dcterms:W3CDTF">2014-03-06T16:01:58Z</dcterms:created>
  <dcterms:modified xsi:type="dcterms:W3CDTF">2014-03-27T01:51:12Z</dcterms:modified>
</cp:coreProperties>
</file>